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19"/>
  </p:notesMasterIdLst>
  <p:handoutMasterIdLst>
    <p:handoutMasterId r:id="rId20"/>
  </p:handoutMasterIdLst>
  <p:sldIdLst>
    <p:sldId id="256" r:id="rId3"/>
    <p:sldId id="3700" r:id="rId4"/>
    <p:sldId id="3701" r:id="rId5"/>
    <p:sldId id="3824" r:id="rId6"/>
    <p:sldId id="3825" r:id="rId7"/>
    <p:sldId id="3826" r:id="rId8"/>
    <p:sldId id="3827" r:id="rId9"/>
    <p:sldId id="3828" r:id="rId10"/>
    <p:sldId id="3829" r:id="rId11"/>
    <p:sldId id="3830" r:id="rId12"/>
    <p:sldId id="3831" r:id="rId13"/>
    <p:sldId id="3832" r:id="rId14"/>
    <p:sldId id="3702" r:id="rId15"/>
    <p:sldId id="3833" r:id="rId16"/>
    <p:sldId id="3834" r:id="rId17"/>
    <p:sldId id="3835" r:id="rId18"/>
  </p:sldIdLst>
  <p:sldSz cx="12192000" cy="6858000"/>
  <p:notesSz cx="7102475" cy="9388475"/>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21" autoAdjust="0"/>
  </p:normalViewPr>
  <p:slideViewPr>
    <p:cSldViewPr snapToGrid="0" snapToObjects="1">
      <p:cViewPr varScale="1">
        <p:scale>
          <a:sx n="60" d="100"/>
          <a:sy n="60" d="100"/>
        </p:scale>
        <p:origin x="96" y="126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44" y="1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8/10/relationships/authors" Targe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 March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 March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5.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oleObject" Target="../embeddings/oleObject9.bin"/><Relationship Id="rId2" Type="http://schemas.openxmlformats.org/officeDocument/2006/relationships/tags" Target="../tags/tag101.xml"/><Relationship Id="rId16"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emf"/><Relationship Id="rId2" Type="http://schemas.openxmlformats.org/officeDocument/2006/relationships/tags" Target="../tags/tag115.xml"/><Relationship Id="rId16"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Master" Target="../slideMasters/slideMaster1.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image" Target="../media/image2.emf"/><Relationship Id="rId2" Type="http://schemas.openxmlformats.org/officeDocument/2006/relationships/tags" Target="../tags/tag13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2.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oleObject" Target="../embeddings/oleObject13.bin"/><Relationship Id="rId2" Type="http://schemas.openxmlformats.org/officeDocument/2006/relationships/tags" Target="../tags/tag165.xml"/><Relationship Id="rId1" Type="http://schemas.openxmlformats.org/officeDocument/2006/relationships/vmlDrawing" Target="../drawings/vmlDrawing13.vml"/><Relationship Id="rId6" Type="http://schemas.openxmlformats.org/officeDocument/2006/relationships/tags" Target="../tags/tag169.xml"/><Relationship Id="rId11" Type="http://schemas.openxmlformats.org/officeDocument/2006/relationships/image" Target="../media/image7.pn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vmlDrawing" Target="../drawings/vmlDrawing14.vml"/><Relationship Id="rId6" Type="http://schemas.openxmlformats.org/officeDocument/2006/relationships/tags" Target="../tags/tag177.xml"/><Relationship Id="rId11" Type="http://schemas.openxmlformats.org/officeDocument/2006/relationships/image" Target="../media/image1.emf"/><Relationship Id="rId5" Type="http://schemas.openxmlformats.org/officeDocument/2006/relationships/tags" Target="../tags/tag176.xml"/><Relationship Id="rId10" Type="http://schemas.openxmlformats.org/officeDocument/2006/relationships/oleObject" Target="../embeddings/oleObject14.bin"/><Relationship Id="rId4" Type="http://schemas.openxmlformats.org/officeDocument/2006/relationships/tags" Target="../tags/tag17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vmlDrawing" Target="../drawings/vmlDrawing15.v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4.emf"/><Relationship Id="rId4" Type="http://schemas.openxmlformats.org/officeDocument/2006/relationships/tags" Target="../tags/tag190.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vmlDrawing" Target="../drawings/vmlDrawing16.vml"/><Relationship Id="rId6" Type="http://schemas.openxmlformats.org/officeDocument/2006/relationships/tags" Target="../tags/tag198.xml"/><Relationship Id="rId11" Type="http://schemas.openxmlformats.org/officeDocument/2006/relationships/image" Target="../media/image4.emf"/><Relationship Id="rId5" Type="http://schemas.openxmlformats.org/officeDocument/2006/relationships/tags" Target="../tags/tag197.xml"/><Relationship Id="rId10" Type="http://schemas.openxmlformats.org/officeDocument/2006/relationships/oleObject" Target="../embeddings/oleObject1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1.emf"/><Relationship Id="rId2" Type="http://schemas.openxmlformats.org/officeDocument/2006/relationships/tags" Target="../tags/tag201.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slideMaster" Target="../slideMasters/slideMaster2.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emf"/><Relationship Id="rId2" Type="http://schemas.openxmlformats.org/officeDocument/2006/relationships/tags" Target="../tags/tag214.xml"/><Relationship Id="rId16" Type="http://schemas.openxmlformats.org/officeDocument/2006/relationships/oleObject" Target="../embeddings/oleObject18.bin"/><Relationship Id="rId1" Type="http://schemas.openxmlformats.org/officeDocument/2006/relationships/vmlDrawing" Target="../drawings/vmlDrawing18.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slideMaster" Target="../slideMasters/slideMaster2.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8.emf"/><Relationship Id="rId2" Type="http://schemas.openxmlformats.org/officeDocument/2006/relationships/tags" Target="../tags/tag227.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Master" Target="../slideMasters/slideMaster2.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1.emf"/><Relationship Id="rId2" Type="http://schemas.openxmlformats.org/officeDocument/2006/relationships/tags" Target="../tags/tag240.xml"/><Relationship Id="rId16" Type="http://schemas.openxmlformats.org/officeDocument/2006/relationships/oleObject" Target="../embeddings/oleObject20.bin"/><Relationship Id="rId1" Type="http://schemas.openxmlformats.org/officeDocument/2006/relationships/vmlDrawing" Target="../drawings/vmlDrawing20.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Master" Target="../slideMasters/slideMaster2.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image" Target="../media/image8.emf"/><Relationship Id="rId2" Type="http://schemas.openxmlformats.org/officeDocument/2006/relationships/tags" Target="../tags/tag253.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slideMaster" Target="../slideMasters/slideMaster2.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image" Target="../media/image8.emf"/><Relationship Id="rId2" Type="http://schemas.openxmlformats.org/officeDocument/2006/relationships/tags" Target="../tags/tag266.xml"/><Relationship Id="rId16" Type="http://schemas.openxmlformats.org/officeDocument/2006/relationships/oleObject" Target="../embeddings/oleObject22.bin"/><Relationship Id="rId1" Type="http://schemas.openxmlformats.org/officeDocument/2006/relationships/vmlDrawing" Target="../drawings/vmlDrawing22.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slideMaster" Target="../slideMasters/slideMaster2.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emf"/><Relationship Id="rId2" Type="http://schemas.openxmlformats.org/officeDocument/2006/relationships/tags" Target="../tags/tag279.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Master" Target="../slideMasters/slideMaster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1.emf"/><Relationship Id="rId2" Type="http://schemas.openxmlformats.org/officeDocument/2006/relationships/tags" Target="../tags/tag292.xml"/><Relationship Id="rId16" Type="http://schemas.openxmlformats.org/officeDocument/2006/relationships/oleObject" Target="../embeddings/oleObject24.bin"/><Relationship Id="rId1" Type="http://schemas.openxmlformats.org/officeDocument/2006/relationships/vmlDrawing" Target="../drawings/vmlDrawing24.v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slideMaster" Target="../slideMasters/slideMaster2.xml"/><Relationship Id="rId4" Type="http://schemas.openxmlformats.org/officeDocument/2006/relationships/tags" Target="../tags/tag3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17.xml"/><Relationship Id="rId7" Type="http://schemas.openxmlformats.org/officeDocument/2006/relationships/oleObject" Target="../embeddings/oleObject25.bin"/><Relationship Id="rId2" Type="http://schemas.openxmlformats.org/officeDocument/2006/relationships/tags" Target="../tags/tag316.xml"/><Relationship Id="rId1" Type="http://schemas.openxmlformats.org/officeDocument/2006/relationships/vmlDrawing" Target="../drawings/vmlDrawing25.vml"/><Relationship Id="rId6" Type="http://schemas.openxmlformats.org/officeDocument/2006/relationships/image" Target="../media/image7.png"/><Relationship Id="rId5" Type="http://schemas.openxmlformats.org/officeDocument/2006/relationships/slideMaster" Target="../slideMasters/slideMaster2.xml"/><Relationship Id="rId4" Type="http://schemas.openxmlformats.org/officeDocument/2006/relationships/tags" Target="../tags/tag31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4.emf"/><Relationship Id="rId4" Type="http://schemas.openxmlformats.org/officeDocument/2006/relationships/tags" Target="../tags/tag50.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vmlDrawing" Target="../drawings/vmlDrawing5.vml"/><Relationship Id="rId6" Type="http://schemas.openxmlformats.org/officeDocument/2006/relationships/tags" Target="../tags/tag58.xml"/><Relationship Id="rId11" Type="http://schemas.openxmlformats.org/officeDocument/2006/relationships/image" Target="../media/image4.emf"/><Relationship Id="rId5" Type="http://schemas.openxmlformats.org/officeDocument/2006/relationships/tags" Target="../tags/tag57.xml"/><Relationship Id="rId10" Type="http://schemas.openxmlformats.org/officeDocument/2006/relationships/oleObject" Target="../embeddings/oleObject5.bin"/><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1.emf"/><Relationship Id="rId2" Type="http://schemas.openxmlformats.org/officeDocument/2006/relationships/tags" Target="../tags/tag61.xml"/><Relationship Id="rId16"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slideMaster" Target="../slideMasters/slideMaster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1.emf"/><Relationship Id="rId2" Type="http://schemas.openxmlformats.org/officeDocument/2006/relationships/tags" Target="../tags/tag74.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Master" Target="../slideMasters/slideMaster1.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oleObject" Target="../embeddings/oleObject8.bin"/><Relationship Id="rId2" Type="http://schemas.openxmlformats.org/officeDocument/2006/relationships/tags" Target="../tags/tag87.xml"/><Relationship Id="rId16"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5" name="think-cell Slide" r:id="rId11" imgW="344" imgH="344" progId="TCLayout.ActiveDocument.1">
                  <p:embed/>
                </p:oleObj>
              </mc:Choice>
              <mc:Fallback>
                <p:oleObj name="think-cell Slide" r:id="rId11"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931244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83"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3"/>
            </p:custDataLst>
          </p:nvPr>
        </p:nvSpPr>
        <p:spPr>
          <a:xfrm>
            <a:off x="554736" y="182372"/>
            <a:ext cx="6967728"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4"/>
            </p:custDataLst>
          </p:nvPr>
        </p:nvSpPr>
        <p:spPr>
          <a:xfrm>
            <a:off x="554736" y="903861"/>
            <a:ext cx="6967728" cy="276999"/>
          </a:xfrm>
        </p:spPr>
        <p:txBody>
          <a:bodyPr anchor="ctr" anchorCtr="0"/>
          <a:lstStyle/>
          <a:p>
            <a:r>
              <a:rPr lang="en-US" sz="1600"/>
              <a:t>Click to edit Master subtitle style</a:t>
            </a:r>
            <a:endParaRPr lang="en-US" sz="16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2"/>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3"/>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4"/>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1"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27" name="think-cell Slide" r:id="rId12" imgW="344" imgH="344" progId="TCLayout.ActiveDocument.1">
                  <p:embed/>
                </p:oleObj>
              </mc:Choice>
              <mc:Fallback>
                <p:oleObj name="think-cell Slide" r:id="rId12"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1"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6"/>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2"/>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75"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39"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8"/>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2"/>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99"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2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7" name="think-cell Slide" r:id="rId16" imgW="413" imgH="416" progId="TCLayout.ActiveDocument.1">
                  <p:embed/>
                </p:oleObj>
              </mc:Choice>
              <mc:Fallback>
                <p:oleObj name="think-cell Slide" r:id="rId16"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2"/>
            </p:custDataLst>
            <p:extLst>
              <p:ext uri="{D42A27DB-BD31-4B8C-83A1-F6EECF244321}">
                <p14:modId xmlns:p14="http://schemas.microsoft.com/office/powerpoint/2010/main" val="1773227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1"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2"/>
            </p:custDataLst>
          </p:nvPr>
        </p:nvSpPr>
        <p:spPr>
          <a:xfrm>
            <a:off x="554736" y="182372"/>
            <a:ext cx="5065776" cy="73152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405388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9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2"/>
            </p:custDataLst>
          </p:nvPr>
        </p:nvSpPr>
        <p:spPr>
          <a:xfrm>
            <a:off x="554736" y="182372"/>
            <a:ext cx="6967728" cy="73152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562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19"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2"/>
            </p:custDataLst>
          </p:nvPr>
        </p:nvSpPr>
        <p:spPr>
          <a:xfrm>
            <a:off x="554736" y="182372"/>
            <a:ext cx="7918704" cy="73152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2"/>
            </p:custDataLst>
            <p:extLst>
              <p:ext uri="{D42A27DB-BD31-4B8C-83A1-F6EECF244321}">
                <p14:modId xmlns:p14="http://schemas.microsoft.com/office/powerpoint/2010/main" val="132592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43" name="think-cell Slide" r:id="rId16" imgW="473" imgH="473" progId="TCLayout.ActiveDocument.1">
                  <p:embed/>
                </p:oleObj>
              </mc:Choice>
              <mc:Fallback>
                <p:oleObj name="think-cell Slide" r:id="rId16"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2"/>
            </p:custDataLst>
          </p:nvPr>
        </p:nvSpPr>
        <p:spPr>
          <a:xfrm>
            <a:off x="554736" y="182372"/>
            <a:ext cx="5065776" cy="73152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40315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6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2"/>
            </p:custDataLst>
          </p:nvPr>
        </p:nvSpPr>
        <p:spPr>
          <a:xfrm>
            <a:off x="554736" y="2743200"/>
            <a:ext cx="3465576" cy="7704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000418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9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2"/>
            </p:custDataLst>
          </p:nvPr>
        </p:nvSpPr>
        <p:spPr>
          <a:xfrm>
            <a:off x="554736" y="2743200"/>
            <a:ext cx="2514600" cy="7704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15"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2"/>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3"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2"/>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7"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3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314978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59"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3"/>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4"/>
            </p:custDataLst>
          </p:nvPr>
        </p:nvSpPr>
        <p:spPr>
          <a:xfrm>
            <a:off x="554736" y="182372"/>
            <a:ext cx="5065776" cy="73152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5"/>
            </p:custDataLst>
          </p:nvPr>
        </p:nvSpPr>
        <p:spPr>
          <a:xfrm>
            <a:off x="554736" y="903861"/>
            <a:ext cx="5065776"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2.xml"/><Relationship Id="rId29" Type="http://schemas.openxmlformats.org/officeDocument/2006/relationships/tags" Target="../tags/tag151.xml"/><Relationship Id="rId41" Type="http://schemas.openxmlformats.org/officeDocument/2006/relationships/tags" Target="../tags/tag16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10" Type="http://schemas.openxmlformats.org/officeDocument/2006/relationships/slideLayout" Target="../slideLayouts/slideLayout24.xml"/><Relationship Id="rId19" Type="http://schemas.openxmlformats.org/officeDocument/2006/relationships/vmlDrawing" Target="../drawings/vmlDrawing12.vml"/><Relationship Id="rId31" Type="http://schemas.openxmlformats.org/officeDocument/2006/relationships/tags" Target="../tags/tag153.xml"/><Relationship Id="rId44" Type="http://schemas.openxmlformats.org/officeDocument/2006/relationships/image" Target="../media/image2.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oleObject" Target="../embeddings/oleObject12.bin"/><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3554640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1"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538187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3" name="think-cell Slide" r:id="rId43" imgW="344" imgH="344" progId="TCLayout.ActiveDocument.1">
                  <p:embed/>
                </p:oleObj>
              </mc:Choice>
              <mc:Fallback>
                <p:oleObj name="think-cell Slide" r:id="rId43"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vmlDrawing" Target="../drawings/vmlDrawing26.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5.emf"/><Relationship Id="rId4" Type="http://schemas.openxmlformats.org/officeDocument/2006/relationships/tags" Target="../tags/tag321.xml"/><Relationship Id="rId9"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349.xml"/><Relationship Id="rId7" Type="http://schemas.openxmlformats.org/officeDocument/2006/relationships/image" Target="../media/image17.jpeg"/><Relationship Id="rId2" Type="http://schemas.openxmlformats.org/officeDocument/2006/relationships/tags" Target="../tags/tag348.xml"/><Relationship Id="rId1" Type="http://schemas.openxmlformats.org/officeDocument/2006/relationships/vmlDrawing" Target="../drawings/vmlDrawing35.v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351.xml"/><Relationship Id="rId7" Type="http://schemas.openxmlformats.org/officeDocument/2006/relationships/image" Target="../media/image19.jpeg"/><Relationship Id="rId2" Type="http://schemas.openxmlformats.org/officeDocument/2006/relationships/tags" Target="../tags/tag350.xml"/><Relationship Id="rId1" Type="http://schemas.openxmlformats.org/officeDocument/2006/relationships/vmlDrawing" Target="../drawings/vmlDrawing36.vml"/><Relationship Id="rId6" Type="http://schemas.openxmlformats.org/officeDocument/2006/relationships/image" Target="../media/image4.emf"/><Relationship Id="rId5" Type="http://schemas.openxmlformats.org/officeDocument/2006/relationships/oleObject" Target="../embeddings/oleObject36.bin"/><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353.xml"/><Relationship Id="rId7" Type="http://schemas.openxmlformats.org/officeDocument/2006/relationships/image" Target="../media/image20.jpeg"/><Relationship Id="rId2" Type="http://schemas.openxmlformats.org/officeDocument/2006/relationships/tags" Target="../tags/tag352.xml"/><Relationship Id="rId1" Type="http://schemas.openxmlformats.org/officeDocument/2006/relationships/vmlDrawing" Target="../drawings/vmlDrawing37.vml"/><Relationship Id="rId6" Type="http://schemas.openxmlformats.org/officeDocument/2006/relationships/image" Target="../media/image4.emf"/><Relationship Id="rId5" Type="http://schemas.openxmlformats.org/officeDocument/2006/relationships/oleObject" Target="../embeddings/oleObject37.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360.xml"/><Relationship Id="rId3" Type="http://schemas.openxmlformats.org/officeDocument/2006/relationships/tags" Target="../tags/tag355.xml"/><Relationship Id="rId7" Type="http://schemas.openxmlformats.org/officeDocument/2006/relationships/tags" Target="../tags/tag359.xml"/><Relationship Id="rId12" Type="http://schemas.openxmlformats.org/officeDocument/2006/relationships/slide" Target="slide3.xml"/><Relationship Id="rId2" Type="http://schemas.openxmlformats.org/officeDocument/2006/relationships/tags" Target="../tags/tag354.xml"/><Relationship Id="rId1" Type="http://schemas.openxmlformats.org/officeDocument/2006/relationships/vmlDrawing" Target="../drawings/vmlDrawing38.vml"/><Relationship Id="rId6" Type="http://schemas.openxmlformats.org/officeDocument/2006/relationships/tags" Target="../tags/tag358.xml"/><Relationship Id="rId11" Type="http://schemas.openxmlformats.org/officeDocument/2006/relationships/image" Target="../media/image9.emf"/><Relationship Id="rId5" Type="http://schemas.openxmlformats.org/officeDocument/2006/relationships/tags" Target="../tags/tag357.xml"/><Relationship Id="rId10" Type="http://schemas.openxmlformats.org/officeDocument/2006/relationships/oleObject" Target="../embeddings/oleObject38.bin"/><Relationship Id="rId4" Type="http://schemas.openxmlformats.org/officeDocument/2006/relationships/tags" Target="../tags/tag356.xml"/><Relationship Id="rId9"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image" Target="../media/image22.jpeg"/><Relationship Id="rId2" Type="http://schemas.openxmlformats.org/officeDocument/2006/relationships/tags" Target="../tags/tag361.xml"/><Relationship Id="rId1" Type="http://schemas.openxmlformats.org/officeDocument/2006/relationships/vmlDrawing" Target="../drawings/vmlDrawing39.v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64.xml"/><Relationship Id="rId7" Type="http://schemas.openxmlformats.org/officeDocument/2006/relationships/image" Target="../media/image23.jpeg"/><Relationship Id="rId2" Type="http://schemas.openxmlformats.org/officeDocument/2006/relationships/tags" Target="../tags/tag363.xml"/><Relationship Id="rId1" Type="http://schemas.openxmlformats.org/officeDocument/2006/relationships/vmlDrawing" Target="../drawings/vmlDrawing40.v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66.xml"/><Relationship Id="rId7" Type="http://schemas.openxmlformats.org/officeDocument/2006/relationships/image" Target="../media/image24.jpeg"/><Relationship Id="rId2" Type="http://schemas.openxmlformats.org/officeDocument/2006/relationships/tags" Target="../tags/tag365.xml"/><Relationship Id="rId1" Type="http://schemas.openxmlformats.org/officeDocument/2006/relationships/vmlDrawing" Target="../drawings/vmlDrawing41.v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326.xml"/><Relationship Id="rId7" Type="http://schemas.openxmlformats.org/officeDocument/2006/relationships/oleObject" Target="../embeddings/oleObject27.bin"/><Relationship Id="rId2" Type="http://schemas.openxmlformats.org/officeDocument/2006/relationships/tags" Target="../tags/tag325.xml"/><Relationship Id="rId1"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tags" Target="../tags/tag328.xml"/><Relationship Id="rId4" Type="http://schemas.openxmlformats.org/officeDocument/2006/relationships/tags" Target="../tags/tag327.xml"/></Relationships>
</file>

<file path=ppt/slides/_rels/slide3.xml.rels><?xml version="1.0" encoding="UTF-8" standalone="yes"?>
<Relationships xmlns="http://schemas.openxmlformats.org/package/2006/relationships"><Relationship Id="rId8" Type="http://schemas.openxmlformats.org/officeDocument/2006/relationships/tags" Target="../tags/tag335.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slide" Target="slide13.xml"/><Relationship Id="rId2" Type="http://schemas.openxmlformats.org/officeDocument/2006/relationships/tags" Target="../tags/tag329.xml"/><Relationship Id="rId1" Type="http://schemas.openxmlformats.org/officeDocument/2006/relationships/vmlDrawing" Target="../drawings/vmlDrawing28.vml"/><Relationship Id="rId6" Type="http://schemas.openxmlformats.org/officeDocument/2006/relationships/tags" Target="../tags/tag333.xml"/><Relationship Id="rId11" Type="http://schemas.openxmlformats.org/officeDocument/2006/relationships/image" Target="../media/image9.emf"/><Relationship Id="rId5" Type="http://schemas.openxmlformats.org/officeDocument/2006/relationships/tags" Target="../tags/tag332.xml"/><Relationship Id="rId10" Type="http://schemas.openxmlformats.org/officeDocument/2006/relationships/oleObject" Target="../embeddings/oleObject28.bin"/><Relationship Id="rId4" Type="http://schemas.openxmlformats.org/officeDocument/2006/relationships/tags" Target="../tags/tag331.xml"/><Relationship Id="rId9"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tags" Target="../tags/tag337.xml"/><Relationship Id="rId7" Type="http://schemas.openxmlformats.org/officeDocument/2006/relationships/image" Target="../media/image10.jpeg"/><Relationship Id="rId2" Type="http://schemas.openxmlformats.org/officeDocument/2006/relationships/tags" Target="../tags/tag336.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tags" Target="../tags/tag339.xml"/><Relationship Id="rId7" Type="http://schemas.openxmlformats.org/officeDocument/2006/relationships/image" Target="../media/image11.jpeg"/><Relationship Id="rId2" Type="http://schemas.openxmlformats.org/officeDocument/2006/relationships/tags" Target="../tags/tag338.xml"/><Relationship Id="rId1" Type="http://schemas.openxmlformats.org/officeDocument/2006/relationships/vmlDrawing" Target="../drawings/vmlDrawing30.vml"/><Relationship Id="rId6" Type="http://schemas.openxmlformats.org/officeDocument/2006/relationships/image" Target="../media/image4.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image" Target="../media/image13.jpeg"/><Relationship Id="rId2" Type="http://schemas.openxmlformats.org/officeDocument/2006/relationships/tags" Target="../tags/tag340.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14.jpeg"/><Relationship Id="rId2" Type="http://schemas.openxmlformats.org/officeDocument/2006/relationships/tags" Target="../tags/tag342.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45.xml"/><Relationship Id="rId7" Type="http://schemas.openxmlformats.org/officeDocument/2006/relationships/image" Target="../media/image15.jpeg"/><Relationship Id="rId2" Type="http://schemas.openxmlformats.org/officeDocument/2006/relationships/tags" Target="../tags/tag344.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47.xml"/><Relationship Id="rId7" Type="http://schemas.openxmlformats.org/officeDocument/2006/relationships/image" Target="../media/image16.jpeg"/><Relationship Id="rId2" Type="http://schemas.openxmlformats.org/officeDocument/2006/relationships/tags" Target="../tags/tag346.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2923266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39" name="think-cell Slide" r:id="rId9" imgW="572" imgH="588" progId="TCLayout.ActiveDocument.1">
                  <p:embed/>
                </p:oleObj>
              </mc:Choice>
              <mc:Fallback>
                <p:oleObj name="think-cell Slide" r:id="rId9"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dirty="0"/>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lstStyle/>
          <a:p>
            <a:r>
              <a:rPr lang="en-US" dirty="0"/>
              <a:t>Understand monitoring and reporting options in Azure</a:t>
            </a:r>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8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8229600" cy="646331"/>
          </a:xfrm>
          <a:prstGeom prst="rect">
            <a:avLst/>
          </a:prstGeom>
        </p:spPr>
        <p:txBody>
          <a:bodyPr wrap="square">
            <a:spAutoFit/>
          </a:bodyPr>
          <a:lstStyle/>
          <a:p>
            <a:r>
              <a:rPr lang="en-US" dirty="0"/>
              <a:t>To start your rule, click on </a:t>
            </a:r>
            <a:r>
              <a:rPr lang="en-US" b="1" dirty="0"/>
              <a:t>Select</a:t>
            </a:r>
            <a:r>
              <a:rPr lang="en-US" dirty="0"/>
              <a:t> and select the resource you want to configure an alert for. </a:t>
            </a:r>
          </a:p>
        </p:txBody>
      </p:sp>
      <p:pic>
        <p:nvPicPr>
          <p:cNvPr id="10" name="Picture 9" descr="In this screen shot, I’m selecting a VM resource for a new alert in Azure Monitor. Click Select and then select the resource from the list for your alert.">
            <a:extLst>
              <a:ext uri="{FF2B5EF4-FFF2-40B4-BE49-F238E27FC236}">
                <a16:creationId xmlns:a16="http://schemas.microsoft.com/office/drawing/2014/main" id="{3B93090F-6A3B-4ACC-9380-C42BB37FD92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23757" y="1931699"/>
            <a:ext cx="5634355" cy="2028825"/>
          </a:xfrm>
          <a:prstGeom prst="rect">
            <a:avLst/>
          </a:prstGeom>
          <a:noFill/>
          <a:ln>
            <a:noFill/>
          </a:ln>
        </p:spPr>
      </p:pic>
      <p:sp>
        <p:nvSpPr>
          <p:cNvPr id="8" name="Rectangle 7">
            <a:extLst>
              <a:ext uri="{FF2B5EF4-FFF2-40B4-BE49-F238E27FC236}">
                <a16:creationId xmlns:a16="http://schemas.microsoft.com/office/drawing/2014/main" id="{0694FB42-46ED-4BA1-92D0-520AE526C959}"/>
              </a:ext>
            </a:extLst>
          </p:cNvPr>
          <p:cNvSpPr/>
          <p:nvPr/>
        </p:nvSpPr>
        <p:spPr>
          <a:xfrm>
            <a:off x="3753852" y="4021013"/>
            <a:ext cx="7998753" cy="646331"/>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Next, you’ll need to specify the condition for your alert. Click on </a:t>
            </a:r>
            <a:r>
              <a:rPr lang="en-US" b="1" dirty="0">
                <a:solidFill>
                  <a:srgbClr val="000000"/>
                </a:solidFill>
                <a:latin typeface="inherit"/>
                <a:ea typeface="Times New Roman" panose="02020603050405020304" pitchFamily="18" charset="0"/>
                <a:cs typeface="Times New Roman" panose="02020603050405020304" pitchFamily="18" charset="0"/>
              </a:rPr>
              <a:t>Add Condition</a:t>
            </a:r>
            <a:r>
              <a:rPr lang="en-US" dirty="0">
                <a:solidFill>
                  <a:srgbClr val="000000"/>
                </a:solidFill>
                <a:latin typeface="inherit"/>
                <a:ea typeface="Times New Roman" panose="02020603050405020304" pitchFamily="18" charset="0"/>
                <a:cs typeface="Times New Roman" panose="02020603050405020304" pitchFamily="18" charset="0"/>
              </a:rPr>
              <a:t>, and then select the signal you want to monitor for your alert. </a:t>
            </a:r>
            <a:endParaRPr lang="en-US" dirty="0"/>
          </a:p>
        </p:txBody>
      </p:sp>
      <p:pic>
        <p:nvPicPr>
          <p:cNvPr id="11" name="Picture 10" descr="In this screen shot, a condition is being configured for an alert rule. In this case, the alert is going to be based on the Percentage CPU signal from the VM.">
            <a:extLst>
              <a:ext uri="{FF2B5EF4-FFF2-40B4-BE49-F238E27FC236}">
                <a16:creationId xmlns:a16="http://schemas.microsoft.com/office/drawing/2014/main" id="{82AAA190-68B8-4298-B01F-316AA126A8F1}"/>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44077" y="4880927"/>
            <a:ext cx="5614035" cy="3192145"/>
          </a:xfrm>
          <a:prstGeom prst="rect">
            <a:avLst/>
          </a:prstGeom>
          <a:noFill/>
          <a:ln>
            <a:noFill/>
          </a:ln>
        </p:spPr>
      </p:pic>
    </p:spTree>
    <p:extLst>
      <p:ext uri="{BB962C8B-B14F-4D97-AF65-F5344CB8AC3E}">
        <p14:creationId xmlns:p14="http://schemas.microsoft.com/office/powerpoint/2010/main" val="77674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8229600" cy="1477328"/>
          </a:xfrm>
          <a:prstGeom prst="rect">
            <a:avLst/>
          </a:prstGeom>
        </p:spPr>
        <p:txBody>
          <a:bodyPr wrap="square">
            <a:spAutoFit/>
          </a:bodyPr>
          <a:lstStyle/>
          <a:p>
            <a:r>
              <a:rPr lang="en-US" dirty="0"/>
              <a:t>Once you select a signal, the logic for the signal is configured.</a:t>
            </a:r>
          </a:p>
          <a:p>
            <a:r>
              <a:rPr lang="en-US" dirty="0"/>
              <a:t>This shows the last four hours by default, although you can adjust the chart period. You can specify an operator, aggregation type, threshold, and click </a:t>
            </a:r>
            <a:r>
              <a:rPr lang="en-US" b="1" dirty="0"/>
              <a:t>Done</a:t>
            </a:r>
            <a:r>
              <a:rPr lang="en-US" dirty="0"/>
              <a:t> to create the logic for the alert.</a:t>
            </a:r>
          </a:p>
          <a:p>
            <a:endParaRPr lang="en-US" dirty="0"/>
          </a:p>
        </p:txBody>
      </p:sp>
      <p:pic>
        <p:nvPicPr>
          <p:cNvPr id="12" name="Picture 11" descr="In this screen shot, the logic for the alert rule is being configured. In this case, the rule will monitor for CPU that averages over 70%.">
            <a:extLst>
              <a:ext uri="{FF2B5EF4-FFF2-40B4-BE49-F238E27FC236}">
                <a16:creationId xmlns:a16="http://schemas.microsoft.com/office/drawing/2014/main" id="{C9448498-0991-4424-B1B3-F2E2F235DAB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15981" y="2502569"/>
            <a:ext cx="5218881" cy="4134852"/>
          </a:xfrm>
          <a:prstGeom prst="rect">
            <a:avLst/>
          </a:prstGeom>
          <a:noFill/>
          <a:ln>
            <a:noFill/>
          </a:ln>
        </p:spPr>
      </p:pic>
    </p:spTree>
    <p:extLst>
      <p:ext uri="{BB962C8B-B14F-4D97-AF65-F5344CB8AC3E}">
        <p14:creationId xmlns:p14="http://schemas.microsoft.com/office/powerpoint/2010/main" val="150823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extLst>
              <p:ext uri="{D42A27DB-BD31-4B8C-83A1-F6EECF244321}">
                <p14:modId xmlns:p14="http://schemas.microsoft.com/office/powerpoint/2010/main" val="2010598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8229600" cy="923330"/>
          </a:xfrm>
          <a:prstGeom prst="rect">
            <a:avLst/>
          </a:prstGeom>
        </p:spPr>
        <p:txBody>
          <a:bodyPr wrap="square">
            <a:spAutoFit/>
          </a:bodyPr>
          <a:lstStyle/>
          <a:p>
            <a:r>
              <a:rPr lang="en-US" dirty="0"/>
              <a:t>When an alert is triggered, it performs an action that you specify using an </a:t>
            </a:r>
            <a:r>
              <a:rPr lang="en-US" i="1" dirty="0"/>
              <a:t>action group</a:t>
            </a:r>
            <a:r>
              <a:rPr lang="en-US" dirty="0"/>
              <a:t>. An action group contains a list of actions to take when an alert is triggered. To create a new action group, click on </a:t>
            </a:r>
            <a:r>
              <a:rPr lang="en-US" b="1" dirty="0"/>
              <a:t>Create New</a:t>
            </a:r>
            <a:r>
              <a:rPr lang="en-US" dirty="0"/>
              <a:t>.</a:t>
            </a:r>
          </a:p>
        </p:txBody>
      </p:sp>
      <p:pic>
        <p:nvPicPr>
          <p:cNvPr id="9" name="Picture 8" descr="In this screen shot, a new action group is being created for our CPU rule.">
            <a:extLst>
              <a:ext uri="{FF2B5EF4-FFF2-40B4-BE49-F238E27FC236}">
                <a16:creationId xmlns:a16="http://schemas.microsoft.com/office/drawing/2014/main" id="{A52DFD5F-43FF-4C9C-808E-43A5AB06747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069336" y="2082514"/>
            <a:ext cx="4611421" cy="4178297"/>
          </a:xfrm>
          <a:prstGeom prst="rect">
            <a:avLst/>
          </a:prstGeom>
          <a:noFill/>
          <a:ln>
            <a:noFill/>
          </a:ln>
        </p:spPr>
      </p:pic>
      <p:pic>
        <p:nvPicPr>
          <p:cNvPr id="10" name="Picture 9" descr="In this screen shot, you see  an action that will notify the IT director. We’ve specified to send an SMS message to a phone number, and also to send a push notification to the Azure app.">
            <a:extLst>
              <a:ext uri="{FF2B5EF4-FFF2-40B4-BE49-F238E27FC236}">
                <a16:creationId xmlns:a16="http://schemas.microsoft.com/office/drawing/2014/main" id="{02BE0E10-CDAC-4A91-8DA6-4086B300B60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159752" y="2293137"/>
            <a:ext cx="4989280" cy="3848696"/>
          </a:xfrm>
          <a:prstGeom prst="rect">
            <a:avLst/>
          </a:prstGeom>
          <a:noFill/>
          <a:ln>
            <a:noFill/>
          </a:ln>
        </p:spPr>
      </p:pic>
    </p:spTree>
    <p:extLst>
      <p:ext uri="{BB962C8B-B14F-4D97-AF65-F5344CB8AC3E}">
        <p14:creationId xmlns:p14="http://schemas.microsoft.com/office/powerpoint/2010/main" val="108062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9941277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35" name="think-cell Slide" r:id="rId10" imgW="186" imgH="179" progId="TCLayout.ActiveDocument.1">
                  <p:embed/>
                </p:oleObj>
              </mc:Choice>
              <mc:Fallback>
                <p:oleObj name="think-cell Slide" r:id="rId10"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1" name="Text Placeholder 2">
            <a:hlinkClick r:id="rId12" action="ppaction://hlinksldjump"/>
            <a:extLst>
              <a:ext uri="{FF2B5EF4-FFF2-40B4-BE49-F238E27FC236}">
                <a16:creationId xmlns:a16="http://schemas.microsoft.com/office/drawing/2014/main" id="{9D787DEA-4831-4A92-B054-BB3FC82D32C3}"/>
              </a:ext>
            </a:extLst>
          </p:cNvPr>
          <p:cNvSpPr>
            <a:spLocks noGrp="1"/>
          </p:cNvSpPr>
          <p:nvPr>
            <p:custDataLst>
              <p:tags r:id="rId7"/>
            </p:custDataLst>
          </p:nvPr>
        </p:nvSpPr>
        <p:spPr bwMode="gray">
          <a:xfrm>
            <a:off x="4978399"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a:t>Azure Monitor</a:t>
            </a:r>
            <a:endParaRPr lang="en-US" dirty="0"/>
          </a:p>
        </p:txBody>
      </p:sp>
      <p:sp>
        <p:nvSpPr>
          <p:cNvPr id="13" name="Text Placeholder 2">
            <a:extLst>
              <a:ext uri="{FF2B5EF4-FFF2-40B4-BE49-F238E27FC236}">
                <a16:creationId xmlns:a16="http://schemas.microsoft.com/office/drawing/2014/main" id="{910D3F6A-599A-421B-9F96-C27559D7E0B7}"/>
              </a:ext>
            </a:extLst>
          </p:cNvPr>
          <p:cNvSpPr>
            <a:spLocks noGrp="1"/>
          </p:cNvSpPr>
          <p:nvPr>
            <p:custDataLst>
              <p:tags r:id="rId8"/>
            </p:custDataLst>
          </p:nvPr>
        </p:nvSpPr>
        <p:spPr bwMode="gray">
          <a:xfrm>
            <a:off x="4978400" y="34290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b="1" dirty="0">
                <a:solidFill>
                  <a:schemeClr val="tx2"/>
                </a:solidFill>
              </a:rPr>
              <a:t>Azure </a:t>
            </a:r>
            <a:r>
              <a:rPr lang="en-US" altLang="en-US" b="1">
                <a:solidFill>
                  <a:schemeClr val="tx2"/>
                </a:solidFill>
              </a:rPr>
              <a:t>Service Health</a:t>
            </a:r>
            <a:endParaRPr lang="en-US" b="1" dirty="0">
              <a:solidFill>
                <a:schemeClr val="tx2"/>
              </a:solidFill>
            </a:endParaRPr>
          </a:p>
        </p:txBody>
      </p:sp>
    </p:spTree>
    <p:extLst>
      <p:ext uri="{BB962C8B-B14F-4D97-AF65-F5344CB8AC3E}">
        <p14:creationId xmlns:p14="http://schemas.microsoft.com/office/powerpoint/2010/main" val="497982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772F9A3-9AF9-4452-83AB-D0F09E6F3A35}"/>
              </a:ext>
            </a:extLst>
          </p:cNvPr>
          <p:cNvGraphicFramePr>
            <a:graphicFrameLocks noChangeAspect="1"/>
          </p:cNvGraphicFramePr>
          <p:nvPr>
            <p:custDataLst>
              <p:tags r:id="rId2"/>
            </p:custDataLst>
            <p:extLst>
              <p:ext uri="{D42A27DB-BD31-4B8C-83A1-F6EECF244321}">
                <p14:modId xmlns:p14="http://schemas.microsoft.com/office/powerpoint/2010/main" val="4131432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5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2CF9447-054F-4365-8B48-F6CEA7AA1C1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C6B53456-64D9-41EF-9750-6C1CE8634A82}"/>
              </a:ext>
            </a:extLst>
          </p:cNvPr>
          <p:cNvSpPr>
            <a:spLocks noGrp="1"/>
          </p:cNvSpPr>
          <p:nvPr>
            <p:ph type="title"/>
          </p:nvPr>
        </p:nvSpPr>
        <p:spPr/>
        <p:txBody>
          <a:bodyPr/>
          <a:lstStyle/>
          <a:p>
            <a:r>
              <a:rPr lang="en-US" dirty="0"/>
              <a:t>Azure Service Health</a:t>
            </a:r>
          </a:p>
        </p:txBody>
      </p:sp>
      <p:sp>
        <p:nvSpPr>
          <p:cNvPr id="3" name="Subtitle 2">
            <a:extLst>
              <a:ext uri="{FF2B5EF4-FFF2-40B4-BE49-F238E27FC236}">
                <a16:creationId xmlns:a16="http://schemas.microsoft.com/office/drawing/2014/main" id="{FB2411BE-FA2F-4A7B-8771-F842E25C537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0DA680-9BD0-4707-BDF0-2F12FC17119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ED27F950-37DF-49B3-9571-29EA3BAF2595}"/>
              </a:ext>
            </a:extLst>
          </p:cNvPr>
          <p:cNvSpPr/>
          <p:nvPr/>
        </p:nvSpPr>
        <p:spPr>
          <a:xfrm>
            <a:off x="3673642" y="1162054"/>
            <a:ext cx="7963622" cy="2185214"/>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Microsoft operates an Azure Status web page where you can view the current status of Azure services in all regions where Azure operates. While it is a helpful view of overall Azure health, the enormous scope of the web page doesn’t make it the most effective way to get an overview of the health of your specific services. Azure Service Health can provide you with a view specific to your resources.</a:t>
            </a:r>
          </a:p>
          <a:p>
            <a:pPr>
              <a:spcBef>
                <a:spcPts val="600"/>
              </a:spcBef>
              <a:spcAft>
                <a:spcPts val="600"/>
              </a:spcAft>
            </a:pPr>
            <a:r>
              <a:rPr lang="en-US" dirty="0"/>
              <a:t>To access Service Health, click </a:t>
            </a:r>
            <a:r>
              <a:rPr lang="en-US" b="1" dirty="0"/>
              <a:t>All Services</a:t>
            </a:r>
            <a:r>
              <a:rPr lang="en-US" dirty="0"/>
              <a:t>, and then click on </a:t>
            </a:r>
            <a:r>
              <a:rPr lang="en-US" b="1" dirty="0"/>
              <a:t>Service Health</a:t>
            </a:r>
            <a:r>
              <a:rPr lang="en-US" dirty="0"/>
              <a:t>.</a:t>
            </a:r>
            <a:endParaRPr lang="en-US" sz="1600" dirty="0">
              <a:effectLst/>
              <a:latin typeface="Times New Roman" panose="02020603050405020304" pitchFamily="18" charset="0"/>
              <a:ea typeface="Times New Roman" panose="02020603050405020304" pitchFamily="18" charset="0"/>
            </a:endParaRPr>
          </a:p>
        </p:txBody>
      </p:sp>
      <p:pic>
        <p:nvPicPr>
          <p:cNvPr id="8" name="Picture 7" descr="In this screen shot, Service Health is shown in the list of all Azure services.">
            <a:extLst>
              <a:ext uri="{FF2B5EF4-FFF2-40B4-BE49-F238E27FC236}">
                <a16:creationId xmlns:a16="http://schemas.microsoft.com/office/drawing/2014/main" id="{52989D34-3F3F-40F5-BE85-689CD0CFA85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681487" y="3181518"/>
            <a:ext cx="5684520" cy="3521075"/>
          </a:xfrm>
          <a:prstGeom prst="rect">
            <a:avLst/>
          </a:prstGeom>
          <a:noFill/>
          <a:ln>
            <a:noFill/>
          </a:ln>
        </p:spPr>
      </p:pic>
    </p:spTree>
    <p:extLst>
      <p:ext uri="{BB962C8B-B14F-4D97-AF65-F5344CB8AC3E}">
        <p14:creationId xmlns:p14="http://schemas.microsoft.com/office/powerpoint/2010/main" val="268513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772F9A3-9AF9-4452-83AB-D0F09E6F3A3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4"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772F9A3-9AF9-4452-83AB-D0F09E6F3A3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2CF9447-054F-4365-8B48-F6CEA7AA1C1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C6B53456-64D9-41EF-9750-6C1CE8634A82}"/>
              </a:ext>
            </a:extLst>
          </p:cNvPr>
          <p:cNvSpPr>
            <a:spLocks noGrp="1"/>
          </p:cNvSpPr>
          <p:nvPr>
            <p:ph type="title"/>
          </p:nvPr>
        </p:nvSpPr>
        <p:spPr/>
        <p:txBody>
          <a:bodyPr/>
          <a:lstStyle/>
          <a:p>
            <a:r>
              <a:rPr lang="en-US" dirty="0"/>
              <a:t>Azure Service Health</a:t>
            </a:r>
          </a:p>
        </p:txBody>
      </p:sp>
      <p:sp>
        <p:nvSpPr>
          <p:cNvPr id="3" name="Subtitle 2">
            <a:extLst>
              <a:ext uri="{FF2B5EF4-FFF2-40B4-BE49-F238E27FC236}">
                <a16:creationId xmlns:a16="http://schemas.microsoft.com/office/drawing/2014/main" id="{FB2411BE-FA2F-4A7B-8771-F842E25C537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0DA680-9BD0-4707-BDF0-2F12FC17119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ED27F950-37DF-49B3-9571-29EA3BAF2595}"/>
              </a:ext>
            </a:extLst>
          </p:cNvPr>
          <p:cNvSpPr/>
          <p:nvPr/>
        </p:nvSpPr>
        <p:spPr>
          <a:xfrm>
            <a:off x="3673642" y="1162054"/>
            <a:ext cx="7963622" cy="1754326"/>
          </a:xfrm>
          <a:prstGeom prst="rect">
            <a:avLst/>
          </a:prstGeom>
        </p:spPr>
        <p:txBody>
          <a:bodyPr wrap="square">
            <a:spAutoFit/>
          </a:bodyPr>
          <a:lstStyle/>
          <a:p>
            <a:r>
              <a:rPr lang="en-US" dirty="0"/>
              <a:t>The figure shows the Service Health blade showing the health and status of my resources. The map shown has two green dots on it representing the health of the two Azure regions where resources are deployed. This map is specific, and by clicking on </a:t>
            </a:r>
            <a:r>
              <a:rPr lang="en-US" b="1" dirty="0"/>
              <a:t>Pin Filtered World Map to Dashboard</a:t>
            </a:r>
            <a:r>
              <a:rPr lang="en-US" dirty="0"/>
              <a:t>, you can have a quick reference of Azure health for just the regions where you have resources.</a:t>
            </a:r>
          </a:p>
        </p:txBody>
      </p:sp>
      <p:pic>
        <p:nvPicPr>
          <p:cNvPr id="9" name="Picture 8" descr="In this screen shot, you can see how there are no current service issues found that are impacting the Azure resources. The world map shown here is filtered to show only regions where you have resources.">
            <a:extLst>
              <a:ext uri="{FF2B5EF4-FFF2-40B4-BE49-F238E27FC236}">
                <a16:creationId xmlns:a16="http://schemas.microsoft.com/office/drawing/2014/main" id="{F5ED1608-36A4-47D6-B385-9461CD736B5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583964" y="3659644"/>
            <a:ext cx="5687060" cy="2526665"/>
          </a:xfrm>
          <a:prstGeom prst="rect">
            <a:avLst/>
          </a:prstGeom>
          <a:noFill/>
          <a:ln>
            <a:noFill/>
          </a:ln>
        </p:spPr>
      </p:pic>
    </p:spTree>
    <p:extLst>
      <p:ext uri="{BB962C8B-B14F-4D97-AF65-F5344CB8AC3E}">
        <p14:creationId xmlns:p14="http://schemas.microsoft.com/office/powerpoint/2010/main" val="3430936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772F9A3-9AF9-4452-83AB-D0F09E6F3A3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0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772F9A3-9AF9-4452-83AB-D0F09E6F3A3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2CF9447-054F-4365-8B48-F6CEA7AA1C1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C6B53456-64D9-41EF-9750-6C1CE8634A82}"/>
              </a:ext>
            </a:extLst>
          </p:cNvPr>
          <p:cNvSpPr>
            <a:spLocks noGrp="1"/>
          </p:cNvSpPr>
          <p:nvPr>
            <p:ph type="title"/>
          </p:nvPr>
        </p:nvSpPr>
        <p:spPr/>
        <p:txBody>
          <a:bodyPr/>
          <a:lstStyle/>
          <a:p>
            <a:r>
              <a:rPr lang="en-US" dirty="0"/>
              <a:t>Azure Service Health</a:t>
            </a:r>
          </a:p>
        </p:txBody>
      </p:sp>
      <p:sp>
        <p:nvSpPr>
          <p:cNvPr id="3" name="Subtitle 2">
            <a:extLst>
              <a:ext uri="{FF2B5EF4-FFF2-40B4-BE49-F238E27FC236}">
                <a16:creationId xmlns:a16="http://schemas.microsoft.com/office/drawing/2014/main" id="{FB2411BE-FA2F-4A7B-8771-F842E25C537A}"/>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70DA680-9BD0-4707-BDF0-2F12FC17119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ED27F950-37DF-49B3-9571-29EA3BAF2595}"/>
              </a:ext>
            </a:extLst>
          </p:cNvPr>
          <p:cNvSpPr/>
          <p:nvPr/>
        </p:nvSpPr>
        <p:spPr>
          <a:xfrm>
            <a:off x="3673641" y="1162054"/>
            <a:ext cx="8117305" cy="2308324"/>
          </a:xfrm>
          <a:prstGeom prst="rect">
            <a:avLst/>
          </a:prstGeom>
        </p:spPr>
        <p:txBody>
          <a:bodyPr wrap="square">
            <a:spAutoFit/>
          </a:bodyPr>
          <a:lstStyle/>
          <a:p>
            <a:r>
              <a:rPr lang="en-US" dirty="0"/>
              <a:t>You can also view any upcoming planned maintenance that might impact you by clicking on Planned Maintenance. By clicking on Health Advisories, you can see health information that might be related to your own configuration and not a problem somewhere in Azure.</a:t>
            </a:r>
          </a:p>
          <a:p>
            <a:r>
              <a:rPr lang="en-US" dirty="0"/>
              <a:t>When a service issue is impacting you, you’ll see details on the issue. In addition to full details on the incident, you also have a link that refers to details on the incident. You can also download a PDF that contains an official Microsoft notice of the incident.</a:t>
            </a:r>
          </a:p>
        </p:txBody>
      </p:sp>
      <p:pic>
        <p:nvPicPr>
          <p:cNvPr id="10" name="Picture 9">
            <a:extLst>
              <a:ext uri="{FF2B5EF4-FFF2-40B4-BE49-F238E27FC236}">
                <a16:creationId xmlns:a16="http://schemas.microsoft.com/office/drawing/2014/main" id="{1F70E83F-6306-46E8-97B7-FADAA460725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96700" y="3428999"/>
            <a:ext cx="5671185" cy="4210685"/>
          </a:xfrm>
          <a:prstGeom prst="rect">
            <a:avLst/>
          </a:prstGeom>
          <a:noFill/>
          <a:ln>
            <a:noFill/>
          </a:ln>
        </p:spPr>
      </p:pic>
    </p:spTree>
    <p:extLst>
      <p:ext uri="{BB962C8B-B14F-4D97-AF65-F5344CB8AC3E}">
        <p14:creationId xmlns:p14="http://schemas.microsoft.com/office/powerpoint/2010/main" val="123160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33C704-A587-42BF-9179-A205EB15B8C8}"/>
              </a:ext>
            </a:extLst>
          </p:cNvPr>
          <p:cNvGraphicFramePr>
            <a:graphicFrameLocks noChangeAspect="1"/>
          </p:cNvGraphicFramePr>
          <p:nvPr>
            <p:custDataLst>
              <p:tags r:id="rId2"/>
            </p:custDataLst>
            <p:extLst>
              <p:ext uri="{D42A27DB-BD31-4B8C-83A1-F6EECF244321}">
                <p14:modId xmlns:p14="http://schemas.microsoft.com/office/powerpoint/2010/main" val="696674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63" name="think-cell Slide" r:id="rId7" imgW="572" imgH="588" progId="TCLayout.ActiveDocument.1">
                  <p:embed/>
                </p:oleObj>
              </mc:Choice>
              <mc:Fallback>
                <p:oleObj name="think-cell Slide" r:id="rId7" imgW="572" imgH="588" progId="TCLayout.ActiveDocument.1">
                  <p:embed/>
                  <p:pic>
                    <p:nvPicPr>
                      <p:cNvPr id="3" name="Object 2" hidden="1">
                        <a:extLst>
                          <a:ext uri="{FF2B5EF4-FFF2-40B4-BE49-F238E27FC236}">
                            <a16:creationId xmlns:a16="http://schemas.microsoft.com/office/drawing/2014/main" id="{B933C704-A587-42BF-9179-A205EB15B8C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650B6BA7-A54D-4342-967F-2A7950E39DDE}"/>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1F34EFAA-D773-4AF0-9C5B-7F41A04401A2}"/>
              </a:ext>
            </a:extLst>
          </p:cNvPr>
          <p:cNvSpPr>
            <a:spLocks noGrp="1"/>
          </p:cNvSpPr>
          <p:nvPr>
            <p:ph type="title"/>
            <p:custDataLst>
              <p:tags r:id="rId4"/>
            </p:custDataLst>
          </p:nvPr>
        </p:nvSpPr>
        <p:spPr/>
        <p:txBody>
          <a:bodyPr/>
          <a:lstStyle/>
          <a:p>
            <a:r>
              <a:rPr lang="en-US" dirty="0"/>
              <a:t>Executive summary</a:t>
            </a:r>
          </a:p>
        </p:txBody>
      </p:sp>
      <p:sp>
        <p:nvSpPr>
          <p:cNvPr id="24" name="TextBox 23">
            <a:extLst>
              <a:ext uri="{FF2B5EF4-FFF2-40B4-BE49-F238E27FC236}">
                <a16:creationId xmlns:a16="http://schemas.microsoft.com/office/drawing/2014/main" id="{8DECD35A-9941-4B3C-B1E4-74F1F7D4B47F}"/>
              </a:ext>
            </a:extLst>
          </p:cNvPr>
          <p:cNvSpPr txBox="1"/>
          <p:nvPr/>
        </p:nvSpPr>
        <p:spPr>
          <a:xfrm>
            <a:off x="554736" y="1614352"/>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Purpose</a:t>
            </a:r>
          </a:p>
        </p:txBody>
      </p:sp>
      <p:sp>
        <p:nvSpPr>
          <p:cNvPr id="25" name="TextBox 24">
            <a:extLst>
              <a:ext uri="{FF2B5EF4-FFF2-40B4-BE49-F238E27FC236}">
                <a16:creationId xmlns:a16="http://schemas.microsoft.com/office/drawing/2014/main" id="{7AF3AF11-24F1-4947-8C6E-05E5CEA8234A}"/>
              </a:ext>
            </a:extLst>
          </p:cNvPr>
          <p:cNvSpPr txBox="1"/>
          <p:nvPr/>
        </p:nvSpPr>
        <p:spPr>
          <a:xfrm>
            <a:off x="4361688" y="1614352"/>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Layout</a:t>
            </a:r>
          </a:p>
        </p:txBody>
      </p:sp>
      <p:sp>
        <p:nvSpPr>
          <p:cNvPr id="26" name="TextBox 25">
            <a:extLst>
              <a:ext uri="{FF2B5EF4-FFF2-40B4-BE49-F238E27FC236}">
                <a16:creationId xmlns:a16="http://schemas.microsoft.com/office/drawing/2014/main" id="{6D297506-FE91-41BD-A03A-A3DD413D849F}"/>
              </a:ext>
            </a:extLst>
          </p:cNvPr>
          <p:cNvSpPr txBox="1"/>
          <p:nvPr/>
        </p:nvSpPr>
        <p:spPr>
          <a:xfrm>
            <a:off x="8168640" y="1614352"/>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Style</a:t>
            </a:r>
          </a:p>
        </p:txBody>
      </p:sp>
      <p:sp>
        <p:nvSpPr>
          <p:cNvPr id="11" name="Text Placeholder 2">
            <a:extLst>
              <a:ext uri="{FF2B5EF4-FFF2-40B4-BE49-F238E27FC236}">
                <a16:creationId xmlns:a16="http://schemas.microsoft.com/office/drawing/2014/main" id="{52EB97F6-0AB7-4ACF-B77D-F45D737725D7}"/>
              </a:ext>
            </a:extLst>
          </p:cNvPr>
          <p:cNvSpPr txBox="1">
            <a:spLocks/>
          </p:cNvSpPr>
          <p:nvPr/>
        </p:nvSpPr>
        <p:spPr>
          <a:xfrm>
            <a:off x="554736" y="2255519"/>
            <a:ext cx="3465576" cy="3909650"/>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The executive summary should be a brief, stand-alone version of a document that focuses on the most important messages, meant to be read rather than presented.</a:t>
            </a:r>
          </a:p>
          <a:p>
            <a:r>
              <a:rPr lang="en-US" dirty="0"/>
              <a:t>Do not include any content that is not in the body of the document.</a:t>
            </a:r>
          </a:p>
        </p:txBody>
      </p:sp>
      <p:sp>
        <p:nvSpPr>
          <p:cNvPr id="12" name="Text Placeholder 2">
            <a:extLst>
              <a:ext uri="{FF2B5EF4-FFF2-40B4-BE49-F238E27FC236}">
                <a16:creationId xmlns:a16="http://schemas.microsoft.com/office/drawing/2014/main" id="{257B51B5-2270-4EAD-ABCC-359B6307BA2D}"/>
              </a:ext>
            </a:extLst>
          </p:cNvPr>
          <p:cNvSpPr txBox="1">
            <a:spLocks/>
          </p:cNvSpPr>
          <p:nvPr/>
        </p:nvSpPr>
        <p:spPr>
          <a:xfrm>
            <a:off x="4361688" y="2255519"/>
            <a:ext cx="3465576" cy="3909650"/>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Use the columns in this layout to organize the content.</a:t>
            </a:r>
          </a:p>
          <a:p>
            <a:r>
              <a:rPr lang="en-US" dirty="0"/>
              <a:t>If you need more than 3 columns, use two rows or add a second page.</a:t>
            </a:r>
          </a:p>
          <a:p>
            <a:endParaRPr lang="en-US" dirty="0"/>
          </a:p>
        </p:txBody>
      </p:sp>
      <p:sp>
        <p:nvSpPr>
          <p:cNvPr id="13" name="Text Placeholder 2">
            <a:extLst>
              <a:ext uri="{FF2B5EF4-FFF2-40B4-BE49-F238E27FC236}">
                <a16:creationId xmlns:a16="http://schemas.microsoft.com/office/drawing/2014/main" id="{5AB71C62-885C-4ECC-8D3C-61F68C7075C1}"/>
              </a:ext>
            </a:extLst>
          </p:cNvPr>
          <p:cNvSpPr txBox="1">
            <a:spLocks/>
          </p:cNvSpPr>
          <p:nvPr/>
        </p:nvSpPr>
        <p:spPr>
          <a:xfrm>
            <a:off x="8174736" y="2263937"/>
            <a:ext cx="3465576" cy="3909650"/>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Be brief. Write the shortest, simplest sentences possible.</a:t>
            </a:r>
          </a:p>
          <a:p>
            <a:r>
              <a:rPr lang="en-US" dirty="0"/>
              <a:t>Favor active over passive verbs.</a:t>
            </a:r>
          </a:p>
          <a:p>
            <a:r>
              <a:rPr lang="en-US" dirty="0"/>
              <a:t>Use plain words and the client’s terminology, not consulting jargon.</a:t>
            </a:r>
          </a:p>
          <a:p>
            <a:endParaRPr lang="en-US" dirty="0"/>
          </a:p>
          <a:p>
            <a:endParaRPr lang="en-US" dirty="0"/>
          </a:p>
        </p:txBody>
      </p:sp>
      <p:sp>
        <p:nvSpPr>
          <p:cNvPr id="14" name="5. Source">
            <a:extLst>
              <a:ext uri="{FF2B5EF4-FFF2-40B4-BE49-F238E27FC236}">
                <a16:creationId xmlns:a16="http://schemas.microsoft.com/office/drawing/2014/main" id="{2759B773-38D8-41C8-BEAB-410DD722955B}"/>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2281303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685245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87" name="think-cell Slide" r:id="rId10" imgW="186" imgH="179" progId="TCLayout.ActiveDocument.1">
                  <p:embed/>
                </p:oleObj>
              </mc:Choice>
              <mc:Fallback>
                <p:oleObj name="think-cell Slide" r:id="rId10"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1" name="Text Placeholder 2">
            <a:extLst>
              <a:ext uri="{FF2B5EF4-FFF2-40B4-BE49-F238E27FC236}">
                <a16:creationId xmlns:a16="http://schemas.microsoft.com/office/drawing/2014/main" id="{969B5B5C-9E60-47BF-A9AA-97EB2DACD78B}"/>
              </a:ext>
            </a:extLst>
          </p:cNvPr>
          <p:cNvSpPr>
            <a:spLocks noGrp="1"/>
          </p:cNvSpPr>
          <p:nvPr>
            <p:custDataLst>
              <p:tags r:id="rId7"/>
            </p:custDataLst>
          </p:nvPr>
        </p:nvSpPr>
        <p:spPr bwMode="gray">
          <a:xfrm>
            <a:off x="4978399" y="30226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cap="small" dirty="0">
                <a:solidFill>
                  <a:schemeClr val="tx2"/>
                </a:solidFill>
              </a:rPr>
              <a:t>Azure Monitor</a:t>
            </a:r>
            <a:endParaRPr lang="en-US" dirty="0"/>
          </a:p>
        </p:txBody>
      </p:sp>
      <p:sp>
        <p:nvSpPr>
          <p:cNvPr id="9" name="Text Placeholder 2">
            <a:hlinkClick r:id="rId12" action="ppaction://hlinksldjump"/>
            <a:extLst>
              <a:ext uri="{FF2B5EF4-FFF2-40B4-BE49-F238E27FC236}">
                <a16:creationId xmlns:a16="http://schemas.microsoft.com/office/drawing/2014/main" id="{9A10DBDD-221A-4392-8BD8-22241DEF0726}"/>
              </a:ext>
            </a:extLst>
          </p:cNvPr>
          <p:cNvSpPr>
            <a:spLocks noGrp="1"/>
          </p:cNvSpPr>
          <p:nvPr>
            <p:custDataLst>
              <p:tags r:id="rId8"/>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Service Health</a:t>
            </a:r>
            <a:endParaRPr lang="en-US" dirty="0"/>
          </a:p>
        </p:txBody>
      </p:sp>
    </p:spTree>
    <p:extLst>
      <p:ext uri="{BB962C8B-B14F-4D97-AF65-F5344CB8AC3E}">
        <p14:creationId xmlns:p14="http://schemas.microsoft.com/office/powerpoint/2010/main" val="157460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extLst>
              <p:ext uri="{D42A27DB-BD31-4B8C-83A1-F6EECF244321}">
                <p14:modId xmlns:p14="http://schemas.microsoft.com/office/powerpoint/2010/main" val="13356084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9C2B720D-3265-41E1-9A00-D59CC75642A2}"/>
              </a:ext>
            </a:extLst>
          </p:cNvPr>
          <p:cNvSpPr/>
          <p:nvPr/>
        </p:nvSpPr>
        <p:spPr>
          <a:xfrm>
            <a:off x="3641558" y="1236264"/>
            <a:ext cx="8181474" cy="2185214"/>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Azure Monitor aggregates metrics for Azure services and exposes them in a single interface. You can also create alerts that will notify you, or someone else, when there are concerns you might want to address.</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To access Azure Monitor, click on </a:t>
            </a:r>
            <a:r>
              <a:rPr lang="en-US" b="1" dirty="0">
                <a:solidFill>
                  <a:srgbClr val="000000"/>
                </a:solidFill>
                <a:latin typeface="inherit"/>
                <a:ea typeface="Times New Roman" panose="02020603050405020304" pitchFamily="18" charset="0"/>
              </a:rPr>
              <a:t>Monitor</a:t>
            </a:r>
            <a:r>
              <a:rPr lang="en-US" dirty="0">
                <a:solidFill>
                  <a:srgbClr val="000000"/>
                </a:solidFill>
                <a:latin typeface="inherit"/>
                <a:ea typeface="Times New Roman" panose="02020603050405020304" pitchFamily="18" charset="0"/>
              </a:rPr>
              <a:t> in the Azure portal to display the Azure Monitor blade. Azure Monitor is customizable, so you can see exactly what interests you the most. For that reason, it doesn’t show any metrics until you configure them. To view metrics, click on </a:t>
            </a:r>
            <a:r>
              <a:rPr lang="en-US" b="1" dirty="0">
                <a:solidFill>
                  <a:srgbClr val="000000"/>
                </a:solidFill>
                <a:latin typeface="inherit"/>
                <a:ea typeface="Times New Roman" panose="02020603050405020304" pitchFamily="18" charset="0"/>
              </a:rPr>
              <a:t>Metrics</a:t>
            </a:r>
            <a:r>
              <a:rPr lang="en-US" dirty="0">
                <a:solidFill>
                  <a:srgbClr val="000000"/>
                </a:solidFill>
                <a:latin typeface="inherit"/>
                <a:ea typeface="Times New Roman" panose="02020603050405020304" pitchFamily="18" charset="0"/>
              </a:rPr>
              <a:t> and then </a:t>
            </a:r>
            <a:r>
              <a:rPr lang="en-US" b="1" dirty="0">
                <a:solidFill>
                  <a:srgbClr val="000000"/>
                </a:solidFill>
                <a:latin typeface="inherit"/>
                <a:ea typeface="Times New Roman" panose="02020603050405020304" pitchFamily="18" charset="0"/>
              </a:rPr>
              <a:t>Select A Resource</a:t>
            </a:r>
            <a:r>
              <a:rPr lang="en-US" dirty="0">
                <a:solidFill>
                  <a:srgbClr val="000000"/>
                </a:solidFill>
                <a:latin typeface="inherit"/>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pic>
        <p:nvPicPr>
          <p:cNvPr id="8" name="Picture 7" descr="In this screen shot, Azure Monitor is shown in the Azure portal. To view metrics on a resource, click on Metrics and then Select a Resource to add a resource.">
            <a:extLst>
              <a:ext uri="{FF2B5EF4-FFF2-40B4-BE49-F238E27FC236}">
                <a16:creationId xmlns:a16="http://schemas.microsoft.com/office/drawing/2014/main" id="{8D7B4973-F8FE-4D63-ADB8-C2509FFE2FD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94162" y="3421478"/>
            <a:ext cx="5676265" cy="3493135"/>
          </a:xfrm>
          <a:prstGeom prst="rect">
            <a:avLst/>
          </a:prstGeom>
          <a:noFill/>
          <a:ln>
            <a:noFill/>
          </a:ln>
        </p:spPr>
      </p:pic>
    </p:spTree>
    <p:extLst>
      <p:ext uri="{BB962C8B-B14F-4D97-AF65-F5344CB8AC3E}">
        <p14:creationId xmlns:p14="http://schemas.microsoft.com/office/powerpoint/2010/main" val="142633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6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pic>
        <p:nvPicPr>
          <p:cNvPr id="9" name="Picture 8" descr="In this screen shot, we select a VM from the SecurityRG resource group to monitor in Azure Monitor.">
            <a:extLst>
              <a:ext uri="{FF2B5EF4-FFF2-40B4-BE49-F238E27FC236}">
                <a16:creationId xmlns:a16="http://schemas.microsoft.com/office/drawing/2014/main" id="{383A1AE8-F543-4C29-9B8B-1C2B0254863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50675" y="1171073"/>
            <a:ext cx="3509077" cy="5230462"/>
          </a:xfrm>
          <a:prstGeom prst="rect">
            <a:avLst/>
          </a:prstGeom>
          <a:noFill/>
          <a:ln>
            <a:noFill/>
          </a:ln>
        </p:spPr>
      </p:pic>
      <p:pic>
        <p:nvPicPr>
          <p:cNvPr id="10" name="Picture 9" descr="In this screen shot, metrics that you can monitor for the VM are shown. Selecting a metric from the list will add it to the chart.">
            <a:extLst>
              <a:ext uri="{FF2B5EF4-FFF2-40B4-BE49-F238E27FC236}">
                <a16:creationId xmlns:a16="http://schemas.microsoft.com/office/drawing/2014/main" id="{BD25CD2B-80E4-4892-978D-6B3F480DE46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6491605" y="2925601"/>
            <a:ext cx="5700395" cy="3505200"/>
          </a:xfrm>
          <a:prstGeom prst="rect">
            <a:avLst/>
          </a:prstGeom>
          <a:noFill/>
          <a:ln>
            <a:noFill/>
          </a:ln>
        </p:spPr>
      </p:pic>
      <p:sp>
        <p:nvSpPr>
          <p:cNvPr id="11" name="Rectangle 10">
            <a:extLst>
              <a:ext uri="{FF2B5EF4-FFF2-40B4-BE49-F238E27FC236}">
                <a16:creationId xmlns:a16="http://schemas.microsoft.com/office/drawing/2014/main" id="{4F3F9E86-8571-41D1-8013-DABFAE38E649}"/>
              </a:ext>
            </a:extLst>
          </p:cNvPr>
          <p:cNvSpPr/>
          <p:nvPr/>
        </p:nvSpPr>
        <p:spPr>
          <a:xfrm>
            <a:off x="7430064" y="1263507"/>
            <a:ext cx="4210247" cy="923330"/>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Once you select a resource, you are presented with a list of metrics related to that resource. </a:t>
            </a:r>
            <a:endParaRPr lang="en-US" dirty="0"/>
          </a:p>
        </p:txBody>
      </p:sp>
    </p:spTree>
    <p:extLst>
      <p:ext uri="{BB962C8B-B14F-4D97-AF65-F5344CB8AC3E}">
        <p14:creationId xmlns:p14="http://schemas.microsoft.com/office/powerpoint/2010/main" val="368982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2"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7998754" cy="646331"/>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As soon as you select a metric, the chart updates to show a graph of that metric. You can add additional metrics to your chart by clicking on </a:t>
            </a:r>
            <a:r>
              <a:rPr lang="en-US" b="1" dirty="0">
                <a:solidFill>
                  <a:srgbClr val="000000"/>
                </a:solidFill>
                <a:latin typeface="inherit"/>
                <a:ea typeface="Times New Roman" panose="02020603050405020304" pitchFamily="18" charset="0"/>
                <a:cs typeface="Times New Roman" panose="02020603050405020304" pitchFamily="18" charset="0"/>
              </a:rPr>
              <a:t>Add Metric</a:t>
            </a:r>
            <a:endParaRPr lang="en-US" dirty="0"/>
          </a:p>
        </p:txBody>
      </p:sp>
      <p:pic>
        <p:nvPicPr>
          <p:cNvPr id="12" name="Picture 11" descr="In this screen shot you see  a graph of CPU usage for the VM. You can add more metrics to this chart by clicking on Add Metric.">
            <a:extLst>
              <a:ext uri="{FF2B5EF4-FFF2-40B4-BE49-F238E27FC236}">
                <a16:creationId xmlns:a16="http://schemas.microsoft.com/office/drawing/2014/main" id="{F27AC997-036B-4365-9E70-EC61263006A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06295" y="2050872"/>
            <a:ext cx="5669280" cy="4202430"/>
          </a:xfrm>
          <a:prstGeom prst="rect">
            <a:avLst/>
          </a:prstGeom>
          <a:noFill/>
          <a:ln>
            <a:noFill/>
          </a:ln>
        </p:spPr>
      </p:pic>
    </p:spTree>
    <p:extLst>
      <p:ext uri="{BB962C8B-B14F-4D97-AF65-F5344CB8AC3E}">
        <p14:creationId xmlns:p14="http://schemas.microsoft.com/office/powerpoint/2010/main" val="277373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7998754" cy="1200329"/>
          </a:xfrm>
          <a:prstGeom prst="rect">
            <a:avLst/>
          </a:prstGeom>
        </p:spPr>
        <p:txBody>
          <a:bodyPr wrap="square">
            <a:spAutoFit/>
          </a:bodyPr>
          <a:lstStyle/>
          <a:p>
            <a:r>
              <a:rPr lang="en-US" dirty="0"/>
              <a:t>By default, charts are shown for the past 24-hour period, and the real-time value is shown at the right edge of the chart. However, you can customize the timeframe that is shown by clicking on the timeframe and adjusting it to what you want to see.</a:t>
            </a:r>
          </a:p>
        </p:txBody>
      </p:sp>
      <p:pic>
        <p:nvPicPr>
          <p:cNvPr id="9" name="Picture 8" descr="In this screen shot, the timeframe shown in a chart is being configured. The default is to show the last 24 hours, but you can configure the timeframe to show what you need to see.">
            <a:extLst>
              <a:ext uri="{FF2B5EF4-FFF2-40B4-BE49-F238E27FC236}">
                <a16:creationId xmlns:a16="http://schemas.microsoft.com/office/drawing/2014/main" id="{1C2CD827-DE84-4C1E-80B8-F1007608E9B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21535" y="2744369"/>
            <a:ext cx="5638800" cy="2701290"/>
          </a:xfrm>
          <a:prstGeom prst="rect">
            <a:avLst/>
          </a:prstGeom>
          <a:noFill/>
          <a:ln>
            <a:noFill/>
          </a:ln>
        </p:spPr>
      </p:pic>
    </p:spTree>
    <p:extLst>
      <p:ext uri="{BB962C8B-B14F-4D97-AF65-F5344CB8AC3E}">
        <p14:creationId xmlns:p14="http://schemas.microsoft.com/office/powerpoint/2010/main" val="190156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7998754" cy="646331"/>
          </a:xfrm>
          <a:prstGeom prst="rect">
            <a:avLst/>
          </a:prstGeom>
        </p:spPr>
        <p:txBody>
          <a:bodyPr wrap="square">
            <a:spAutoFit/>
          </a:bodyPr>
          <a:lstStyle/>
          <a:p>
            <a:r>
              <a:rPr lang="en-US" dirty="0"/>
              <a:t>Once you have a chart that you find useful, you can pin that chart to the portal dashboard by clicking on </a:t>
            </a:r>
            <a:r>
              <a:rPr lang="en-US" b="1" dirty="0"/>
              <a:t>Pin To Dashboard</a:t>
            </a:r>
            <a:r>
              <a:rPr lang="en-US" dirty="0"/>
              <a:t>.</a:t>
            </a:r>
          </a:p>
        </p:txBody>
      </p:sp>
      <p:pic>
        <p:nvPicPr>
          <p:cNvPr id="10" name="Picture 9" descr="In this screen shot, a chart is being pinned to the Azure portal dashboard. You can either pin it to the current dashboard, or to a specific dashboard.">
            <a:extLst>
              <a:ext uri="{FF2B5EF4-FFF2-40B4-BE49-F238E27FC236}">
                <a16:creationId xmlns:a16="http://schemas.microsoft.com/office/drawing/2014/main" id="{0844ADA2-1159-4D81-B14D-1E76032F903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13915" y="2049462"/>
            <a:ext cx="5654040" cy="3978275"/>
          </a:xfrm>
          <a:prstGeom prst="rect">
            <a:avLst/>
          </a:prstGeom>
          <a:noFill/>
          <a:ln>
            <a:noFill/>
          </a:ln>
        </p:spPr>
      </p:pic>
    </p:spTree>
    <p:extLst>
      <p:ext uri="{BB962C8B-B14F-4D97-AF65-F5344CB8AC3E}">
        <p14:creationId xmlns:p14="http://schemas.microsoft.com/office/powerpoint/2010/main" val="336395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6A734E1-348B-4C69-B0EC-0D9230233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06A734E1-348B-4C69-B0EC-0D9230233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97C4A6B4-AE37-4BA0-80DD-F08DD22C42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3F43E17-2795-41E1-B1F7-A9F1FC3FE4C0}"/>
              </a:ext>
            </a:extLst>
          </p:cNvPr>
          <p:cNvSpPr>
            <a:spLocks noGrp="1"/>
          </p:cNvSpPr>
          <p:nvPr>
            <p:ph type="title"/>
          </p:nvPr>
        </p:nvSpPr>
        <p:spPr/>
        <p:txBody>
          <a:bodyPr/>
          <a:lstStyle/>
          <a:p>
            <a:r>
              <a:rPr lang="en-US" dirty="0"/>
              <a:t>Azure Monitor</a:t>
            </a:r>
          </a:p>
        </p:txBody>
      </p:sp>
      <p:sp>
        <p:nvSpPr>
          <p:cNvPr id="3" name="Subtitle 2">
            <a:extLst>
              <a:ext uri="{FF2B5EF4-FFF2-40B4-BE49-F238E27FC236}">
                <a16:creationId xmlns:a16="http://schemas.microsoft.com/office/drawing/2014/main" id="{B982B62B-D4F8-45EF-9A47-FC60D18D4A2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1BA7A15-4516-48D7-8B14-12D9553BD59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B800DE8-C561-4C15-8CD6-76904C52E572}"/>
              </a:ext>
            </a:extLst>
          </p:cNvPr>
          <p:cNvSpPr/>
          <p:nvPr/>
        </p:nvSpPr>
        <p:spPr>
          <a:xfrm>
            <a:off x="3641558" y="1250830"/>
            <a:ext cx="7998754" cy="2585323"/>
          </a:xfrm>
          <a:prstGeom prst="rect">
            <a:avLst/>
          </a:prstGeom>
        </p:spPr>
        <p:txBody>
          <a:bodyPr wrap="square">
            <a:spAutoFit/>
          </a:bodyPr>
          <a:lstStyle/>
          <a:p>
            <a:r>
              <a:rPr lang="en-US" dirty="0"/>
              <a:t>Azure Monitor Alerts can notify you or others with email or SMS text message, run a Logic App flow, call a Function App, make a request to a webhook, and more, when a certain condition is met. Alerts are based on rules that you define, and when a rule’s condition is met, an alert performs the action you specify.</a:t>
            </a:r>
          </a:p>
          <a:p>
            <a:r>
              <a:rPr lang="en-US" dirty="0"/>
              <a:t>You can create an alert rule that is automatically configured for the metrics you’ve selected in your chart by clicking on </a:t>
            </a:r>
            <a:r>
              <a:rPr lang="en-US" b="1" dirty="0"/>
              <a:t>New Alert Rule</a:t>
            </a:r>
            <a:r>
              <a:rPr lang="en-US" dirty="0"/>
              <a:t> at the top of your chart. You can also start from scratch by clicking on </a:t>
            </a:r>
            <a:r>
              <a:rPr lang="en-US" b="1" dirty="0"/>
              <a:t>Alerts</a:t>
            </a:r>
            <a:r>
              <a:rPr lang="en-US" dirty="0"/>
              <a:t> in the menu for Azure Monitor, and then clicking on </a:t>
            </a:r>
            <a:r>
              <a:rPr lang="en-US" b="1" dirty="0"/>
              <a:t>New Alert Rule</a:t>
            </a:r>
            <a:r>
              <a:rPr lang="en-US" dirty="0"/>
              <a:t>.</a:t>
            </a:r>
          </a:p>
        </p:txBody>
      </p:sp>
      <p:pic>
        <p:nvPicPr>
          <p:cNvPr id="9" name="Picture 8" descr="In this screen shot, the Alerts blade is shown in Azure Monitor. From here, you can create an alert rule for the metrics that interest you.">
            <a:extLst>
              <a:ext uri="{FF2B5EF4-FFF2-40B4-BE49-F238E27FC236}">
                <a16:creationId xmlns:a16="http://schemas.microsoft.com/office/drawing/2014/main" id="{CA20760C-3A1D-44BE-9ABA-399FF6091EF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09470" y="3905865"/>
            <a:ext cx="5662930" cy="3576955"/>
          </a:xfrm>
          <a:prstGeom prst="rect">
            <a:avLst/>
          </a:prstGeom>
          <a:noFill/>
          <a:ln>
            <a:noFill/>
          </a:ln>
        </p:spPr>
      </p:pic>
    </p:spTree>
    <p:extLst>
      <p:ext uri="{BB962C8B-B14F-4D97-AF65-F5344CB8AC3E}">
        <p14:creationId xmlns:p14="http://schemas.microsoft.com/office/powerpoint/2010/main" val="18355130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2-01 10:45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9.xml><?xml version="1.0" encoding="utf-8"?>
<p:tagLst xmlns:a="http://schemas.openxmlformats.org/drawingml/2006/main" xmlns:r="http://schemas.openxmlformats.org/officeDocument/2006/relationships" xmlns:p="http://schemas.openxmlformats.org/presentationml/2006/main">
  <p:tag name="SHAPENAME" val="TopLin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LogoImage"/>
</p:tagLst>
</file>

<file path=ppt/tags/tag141.xml><?xml version="1.0" encoding="utf-8"?>
<p:tagLst xmlns:a="http://schemas.openxmlformats.org/drawingml/2006/main" xmlns:r="http://schemas.openxmlformats.org/officeDocument/2006/relationships" xmlns:p="http://schemas.openxmlformats.org/presentationml/2006/main">
  <p:tag name="SHAPENAME" val="5. Sourc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6.xml><?xml version="1.0" encoding="utf-8"?>
<p:tagLst xmlns:a="http://schemas.openxmlformats.org/drawingml/2006/main" xmlns:r="http://schemas.openxmlformats.org/officeDocument/2006/relationships" xmlns:p="http://schemas.openxmlformats.org/presentationml/2006/main">
  <p:tag name="SHAPENAME" val="TopLine"/>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Grid"/>
</p:tagLst>
</file>

<file path=ppt/tags/tag14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
</p:tagLst>
</file>

<file path=ppt/tags/tag152.xml><?xml version="1.0" encoding="utf-8"?>
<p:tagLst xmlns:a="http://schemas.openxmlformats.org/drawingml/2006/main" xmlns:r="http://schemas.openxmlformats.org/officeDocument/2006/relationships" xmlns:p="http://schemas.openxmlformats.org/presentationml/2006/main">
  <p:tag name="NAME" val="Moon"/>
</p:tagLst>
</file>

<file path=ppt/tags/tag153.xml><?xml version="1.0" encoding="utf-8"?>
<p:tagLst xmlns:a="http://schemas.openxmlformats.org/drawingml/2006/main" xmlns:r="http://schemas.openxmlformats.org/officeDocument/2006/relationships" xmlns:p="http://schemas.openxmlformats.org/presentationml/2006/main">
  <p:tag name="NAME" val="Moon"/>
</p:tagLst>
</file>

<file path=ppt/tags/tag154.xml><?xml version="1.0" encoding="utf-8"?>
<p:tagLst xmlns:a="http://schemas.openxmlformats.org/drawingml/2006/main" xmlns:r="http://schemas.openxmlformats.org/officeDocument/2006/relationships" xmlns:p="http://schemas.openxmlformats.org/presentationml/2006/main">
  <p:tag name="NAME" val="Moon"/>
</p:tagLst>
</file>

<file path=ppt/tags/tag155.xml><?xml version="1.0" encoding="utf-8"?>
<p:tagLst xmlns:a="http://schemas.openxmlformats.org/drawingml/2006/main" xmlns:r="http://schemas.openxmlformats.org/officeDocument/2006/relationships" xmlns:p="http://schemas.openxmlformats.org/presentationml/2006/main">
  <p:tag name="ANGLE" val="5"/>
</p:tagLst>
</file>

<file path=ppt/tags/tag156.xml><?xml version="1.0" encoding="utf-8"?>
<p:tagLst xmlns:a="http://schemas.openxmlformats.org/drawingml/2006/main" xmlns:r="http://schemas.openxmlformats.org/officeDocument/2006/relationships" xmlns:p="http://schemas.openxmlformats.org/presentationml/2006/main">
  <p:tag name="ANGLE" val="5"/>
</p:tagLst>
</file>

<file path=ppt/tags/tag157.xml><?xml version="1.0" encoding="utf-8"?>
<p:tagLst xmlns:a="http://schemas.openxmlformats.org/drawingml/2006/main" xmlns:r="http://schemas.openxmlformats.org/officeDocument/2006/relationships" xmlns:p="http://schemas.openxmlformats.org/presentationml/2006/main">
  <p:tag name="ANGLE" val="4"/>
</p:tagLst>
</file>

<file path=ppt/tags/tag158.xml><?xml version="1.0" encoding="utf-8"?>
<p:tagLst xmlns:a="http://schemas.openxmlformats.org/drawingml/2006/main" xmlns:r="http://schemas.openxmlformats.org/officeDocument/2006/relationships" xmlns:p="http://schemas.openxmlformats.org/presentationml/2006/main">
  <p:tag name="ANGLE" val="4"/>
</p:tagLst>
</file>

<file path=ppt/tags/tag159.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3"/>
</p:tagLst>
</file>

<file path=ppt/tags/tag161.xml><?xml version="1.0" encoding="utf-8"?>
<p:tagLst xmlns:a="http://schemas.openxmlformats.org/drawingml/2006/main" xmlns:r="http://schemas.openxmlformats.org/officeDocument/2006/relationships" xmlns:p="http://schemas.openxmlformats.org/presentationml/2006/main">
  <p:tag name="ANGLE" val="2"/>
</p:tagLst>
</file>

<file path=ppt/tags/tag162.xml><?xml version="1.0" encoding="utf-8"?>
<p:tagLst xmlns:a="http://schemas.openxmlformats.org/drawingml/2006/main" xmlns:r="http://schemas.openxmlformats.org/officeDocument/2006/relationships" xmlns:p="http://schemas.openxmlformats.org/presentationml/2006/main">
  <p:tag name="ANGLE" val="2"/>
</p:tagLst>
</file>

<file path=ppt/tags/tag163.xml><?xml version="1.0" encoding="utf-8"?>
<p:tagLst xmlns:a="http://schemas.openxmlformats.org/drawingml/2006/main" xmlns:r="http://schemas.openxmlformats.org/officeDocument/2006/relationships" xmlns:p="http://schemas.openxmlformats.org/presentationml/2006/main">
  <p:tag name="ANGLE" val="1"/>
</p:tagLst>
</file>

<file path=ppt/tags/tag164.xml><?xml version="1.0" encoding="utf-8"?>
<p:tagLst xmlns:a="http://schemas.openxmlformats.org/drawingml/2006/main" xmlns:r="http://schemas.openxmlformats.org/officeDocument/2006/relationships" xmlns:p="http://schemas.openxmlformats.org/presentationml/2006/main">
  <p:tag name="ANGLE" val="1"/>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7.xml><?xml version="1.0" encoding="utf-8"?>
<p:tagLst xmlns:a="http://schemas.openxmlformats.org/drawingml/2006/main" xmlns:r="http://schemas.openxmlformats.org/officeDocument/2006/relationships" xmlns:p="http://schemas.openxmlformats.org/presentationml/2006/main">
  <p:tag name="SHAPENAME" val="LogoImag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Subtitle"/>
</p:tagLst>
</file>

<file path=ppt/tags/tag171.xml><?xml version="1.0" encoding="utf-8"?>
<p:tagLst xmlns:a="http://schemas.openxmlformats.org/drawingml/2006/main" xmlns:r="http://schemas.openxmlformats.org/officeDocument/2006/relationships" xmlns:p="http://schemas.openxmlformats.org/presentationml/2006/main">
  <p:tag name="SHAPENAME" val="Title"/>
</p:tagLst>
</file>

<file path=ppt/tags/tag17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xml><?xml version="1.0" encoding="utf-8"?>
<p:tagLst xmlns:a="http://schemas.openxmlformats.org/drawingml/2006/main" xmlns:r="http://schemas.openxmlformats.org/officeDocument/2006/relationships" xmlns:p="http://schemas.openxmlformats.org/presentationml/2006/main">
  <p:tag name="SHAPENAME" val="5. Source"/>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6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9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5.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6.xml><?xml version="1.0" encoding="utf-8"?>
<p:tagLst xmlns:a="http://schemas.openxmlformats.org/drawingml/2006/main" xmlns:r="http://schemas.openxmlformats.org/officeDocument/2006/relationships" xmlns:p="http://schemas.openxmlformats.org/presentationml/2006/main">
  <p:tag name="SHAPENAME" val="TopLin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SHAPENAME" val="LogoImag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321.xml><?xml version="1.0" encoding="utf-8"?>
<p:tagLst xmlns:a="http://schemas.openxmlformats.org/drawingml/2006/main" xmlns:r="http://schemas.openxmlformats.org/officeDocument/2006/relationships" xmlns:p="http://schemas.openxmlformats.org/presentationml/2006/main">
  <p:tag name="SHAPENAME" val="ClientLogo"/>
</p:tagLst>
</file>

<file path=ppt/tags/tag3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3.xml><?xml version="1.0" encoding="utf-8"?>
<p:tagLst xmlns:a="http://schemas.openxmlformats.org/drawingml/2006/main" xmlns:r="http://schemas.openxmlformats.org/officeDocument/2006/relationships" xmlns:p="http://schemas.openxmlformats.org/presentationml/2006/main">
  <p:tag name="SHAPENAME" val="Subtitle"/>
</p:tagLst>
</file>

<file path=ppt/tags/tag324.xml><?xml version="1.0" encoding="utf-8"?>
<p:tagLst xmlns:a="http://schemas.openxmlformats.org/drawingml/2006/main" xmlns:r="http://schemas.openxmlformats.org/officeDocument/2006/relationships" xmlns:p="http://schemas.openxmlformats.org/presentationml/2006/main">
  <p:tag name="SHAPENAME" val="Titl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dz9XNU4EM40CnztqwcQJiA"/>
</p:tagLst>
</file>

<file path=ppt/tags/tag3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rrggTHvmd6xUA0.oZcvjn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WHO0CyCvT9Kh8.7VOzXDQ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JujaAnL55XIs9lWIcmaTa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5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kqHG2AtNp3yFszEJDJ9klw"/>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03EykNdYYf1h_8PXemKd3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jmAziwpgX1qwRW7qFBgf8A"/>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jmAziwpgX1qwRW7qFBgf8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jmAziwpgX1qwRW7qFBgf8A"/>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A6456323-EA72-4A12-BC3E-84C6F2741A5C}"/>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103DBE46-08E4-4D84-A4AE-E9CCBA0593C1}"/>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167</TotalTime>
  <Words>918</Words>
  <Application>Microsoft Office PowerPoint</Application>
  <PresentationFormat>Widescreen</PresentationFormat>
  <Paragraphs>49</Paragraphs>
  <Slides>16</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5" baseType="lpstr">
      <vt:lpstr>inherit</vt:lpstr>
      <vt:lpstr>Arial</vt:lpstr>
      <vt:lpstr>Georgia</vt:lpstr>
      <vt:lpstr>Segoe UI</vt:lpstr>
      <vt:lpstr>Times New Roman</vt:lpstr>
      <vt:lpstr>Wingdings</vt:lpstr>
      <vt:lpstr>White</vt:lpstr>
      <vt:lpstr>Contrast</vt:lpstr>
      <vt:lpstr>think-cell Slide</vt:lpstr>
      <vt:lpstr>Understand monitoring and reporting options in Azure</vt:lpstr>
      <vt:lpstr>Executive summary</vt:lpstr>
      <vt:lpstr>Agenda</vt:lpstr>
      <vt:lpstr>Azure Monitor</vt:lpstr>
      <vt:lpstr>Azure Monitor</vt:lpstr>
      <vt:lpstr>Azure Monitor</vt:lpstr>
      <vt:lpstr>Azure Monitor</vt:lpstr>
      <vt:lpstr>Azure Monitor</vt:lpstr>
      <vt:lpstr>Azure Monitor</vt:lpstr>
      <vt:lpstr>Azure Monitor</vt:lpstr>
      <vt:lpstr>Azure Monitor</vt:lpstr>
      <vt:lpstr>Azure Monitor</vt:lpstr>
      <vt:lpstr>Agenda</vt:lpstr>
      <vt:lpstr>Azure Service Health</vt:lpstr>
      <vt:lpstr>Azure Service Health</vt:lpstr>
      <vt:lpstr>Azure Service Health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monitoring and reporting options in Azure</dc:title>
  <dc:subject/>
  <dc:creator>Lam Nguyen</dc:creator>
  <cp:keywords/>
  <dc:description/>
  <cp:lastModifiedBy>Lam Nguyen</cp:lastModifiedBy>
  <cp:revision>12</cp:revision>
  <cp:lastPrinted>2018-10-30T20:37:12Z</cp:lastPrinted>
  <dcterms:created xsi:type="dcterms:W3CDTF">2021-03-01T12:22:30Z</dcterms:created>
  <dcterms:modified xsi:type="dcterms:W3CDTF">2021-03-02T07:21:07Z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2020-12-01 10:45 PM</vt:lpwstr>
  </property>
  <property fmtid="{D5CDD505-2E9C-101B-9397-08002B2CF9AE}" pid="8" name="TemplateCreated">
    <vt:lpwstr>2019-02-27 01:18 PM</vt:lpwstr>
  </property>
</Properties>
</file>